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304" r:id="rId4"/>
    <p:sldId id="282" r:id="rId5"/>
    <p:sldId id="283" r:id="rId6"/>
    <p:sldId id="307" r:id="rId7"/>
    <p:sldId id="297" r:id="rId8"/>
    <p:sldId id="291" r:id="rId9"/>
    <p:sldId id="284" r:id="rId10"/>
    <p:sldId id="296" r:id="rId11"/>
    <p:sldId id="292" r:id="rId12"/>
    <p:sldId id="293" r:id="rId13"/>
    <p:sldId id="294" r:id="rId14"/>
    <p:sldId id="285" r:id="rId15"/>
    <p:sldId id="305" r:id="rId16"/>
    <p:sldId id="287" r:id="rId17"/>
    <p:sldId id="290" r:id="rId18"/>
    <p:sldId id="286" r:id="rId19"/>
    <p:sldId id="277" r:id="rId20"/>
    <p:sldId id="298" r:id="rId21"/>
    <p:sldId id="300" r:id="rId22"/>
    <p:sldId id="280" r:id="rId23"/>
    <p:sldId id="288" r:id="rId24"/>
    <p:sldId id="289" r:id="rId25"/>
    <p:sldId id="308" r:id="rId26"/>
    <p:sldId id="281" r:id="rId27"/>
    <p:sldId id="278" r:id="rId28"/>
    <p:sldId id="257" r:id="rId29"/>
    <p:sldId id="258" r:id="rId30"/>
    <p:sldId id="309" r:id="rId31"/>
    <p:sldId id="295" r:id="rId32"/>
    <p:sldId id="270" r:id="rId33"/>
    <p:sldId id="271" r:id="rId34"/>
    <p:sldId id="259" r:id="rId35"/>
    <p:sldId id="275" r:id="rId36"/>
    <p:sldId id="260" r:id="rId37"/>
    <p:sldId id="261" r:id="rId38"/>
    <p:sldId id="263" r:id="rId39"/>
    <p:sldId id="264" r:id="rId40"/>
    <p:sldId id="274" r:id="rId41"/>
    <p:sldId id="272" r:id="rId42"/>
    <p:sldId id="265" r:id="rId43"/>
    <p:sldId id="299" r:id="rId44"/>
    <p:sldId id="269" r:id="rId45"/>
    <p:sldId id="306" r:id="rId46"/>
    <p:sldId id="267" r:id="rId47"/>
    <p:sldId id="268" r:id="rId48"/>
    <p:sldId id="266" r:id="rId49"/>
    <p:sldId id="302" r:id="rId50"/>
    <p:sldId id="279" r:id="rId51"/>
    <p:sldId id="276" r:id="rId52"/>
    <p:sldId id="301" r:id="rId53"/>
    <p:sldId id="303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47BB-5483-4E8C-9935-64039D3D14D8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D43B-F8F5-4115-851E-AA998C90F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47BB-5483-4E8C-9935-64039D3D14D8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D43B-F8F5-4115-851E-AA998C90F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47BB-5483-4E8C-9935-64039D3D14D8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D43B-F8F5-4115-851E-AA998C90F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47BB-5483-4E8C-9935-64039D3D14D8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D43B-F8F5-4115-851E-AA998C90F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47BB-5483-4E8C-9935-64039D3D14D8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D43B-F8F5-4115-851E-AA998C90F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47BB-5483-4E8C-9935-64039D3D14D8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D43B-F8F5-4115-851E-AA998C90F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47BB-5483-4E8C-9935-64039D3D14D8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D43B-F8F5-4115-851E-AA998C90F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47BB-5483-4E8C-9935-64039D3D14D8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D43B-F8F5-4115-851E-AA998C90F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47BB-5483-4E8C-9935-64039D3D14D8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D43B-F8F5-4115-851E-AA998C90F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47BB-5483-4E8C-9935-64039D3D14D8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D43B-F8F5-4115-851E-AA998C90F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47BB-5483-4E8C-9935-64039D3D14D8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D43B-F8F5-4115-851E-AA998C90F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147BB-5483-4E8C-9935-64039D3D14D8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6D43B-F8F5-4115-851E-AA998C90F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СОГЛАСНЫЕ  ЗВУКИ  М - </a:t>
            </a:r>
            <a:r>
              <a:rPr lang="ru-RU" b="1" dirty="0" err="1" smtClean="0">
                <a:solidFill>
                  <a:srgbClr val="C00000"/>
                </a:solidFill>
              </a:rPr>
              <a:t>Мь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8926" y="3500438"/>
            <a:ext cx="2857520" cy="300039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МБДОУ № 10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«Золушка» Г. Оха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Учитель -логопед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Иванова О.Ф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2020г.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Железнова Е.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Маленькая мышка.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Весёлая мышка.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1282700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357166"/>
            <a:ext cx="1249363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4429132"/>
            <a:ext cx="14478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428604"/>
            <a:ext cx="16002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785918" y="785794"/>
            <a:ext cx="1500198" cy="139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720" y="3143248"/>
            <a:ext cx="2716112" cy="307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8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0628" y="571480"/>
            <a:ext cx="1923303" cy="14104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ТЯНЕМ ГЛАСНЫЙ ЗВУК СТОЛЬКО, СКОЛЬКО МОЖЕШЬ.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М__</a:t>
            </a:r>
            <a:r>
              <a:rPr lang="ru-RU" b="1" dirty="0" smtClean="0">
                <a:solidFill>
                  <a:srgbClr val="FF0000"/>
                </a:solidFill>
              </a:rPr>
              <a:t>Ы___ </a:t>
            </a:r>
            <a:r>
              <a:rPr lang="ru-RU" b="1" dirty="0" smtClean="0">
                <a:solidFill>
                  <a:srgbClr val="C00000"/>
                </a:solidFill>
              </a:rPr>
              <a:t>- ШК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14530"/>
            <a:ext cx="800486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762" y="1285860"/>
            <a:ext cx="8831956" cy="36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8520787" cy="517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7830979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9"/>
            <a:ext cx="8115328" cy="285751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rgbClr val="0070C0"/>
                </a:solidFill>
              </a:rPr>
              <a:t>Игра  «Живые звуки»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C00000"/>
                </a:solidFill>
              </a:rPr>
              <a:t>   </a:t>
            </a:r>
            <a:r>
              <a:rPr lang="ru-RU" sz="2800" i="1" dirty="0" smtClean="0">
                <a:solidFill>
                  <a:srgbClr val="002060"/>
                </a:solidFill>
              </a:rPr>
              <a:t>Звуковой анализ слова из двух звуков.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Скажи слово АМ! - </a:t>
            </a:r>
            <a:r>
              <a:rPr lang="ru-RU" sz="2800" b="1" i="1" dirty="0" smtClean="0">
                <a:solidFill>
                  <a:srgbClr val="C00000"/>
                </a:solidFill>
              </a:rPr>
              <a:t>Сколько слышишь звуков?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Назови первый звук,  назови второй звук.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857496"/>
            <a:ext cx="54006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А</a:t>
            </a:r>
            <a:r>
              <a:rPr lang="ru-RU" sz="6600" b="1" dirty="0" smtClean="0">
                <a:solidFill>
                  <a:srgbClr val="0070C0"/>
                </a:solidFill>
              </a:rPr>
              <a:t>М                   М</a:t>
            </a:r>
            <a:r>
              <a:rPr lang="ru-RU" sz="6600" b="1" dirty="0" smtClean="0">
                <a:solidFill>
                  <a:srgbClr val="FF0000"/>
                </a:solidFill>
              </a:rPr>
              <a:t>У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714488"/>
            <a:ext cx="8870960" cy="469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35829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Замени гласный А на У.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Повтори слово.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Сколько слышишь звуков?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Назови первый звук, 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назови второй звук.</a:t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3429000"/>
            <a:ext cx="5705498" cy="311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14942" y="3786190"/>
            <a:ext cx="3714776" cy="231138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cs typeface="Arial" pitchFamily="34" charset="0"/>
              </a:rPr>
              <a:t>Дом стоит с трубой </a:t>
            </a:r>
          </a:p>
          <a:p>
            <a:pPr>
              <a:buNone/>
            </a:pPr>
            <a:r>
              <a:rPr lang="ru-RU" b="1" dirty="0" smtClean="0">
                <a:cs typeface="Arial" pitchFamily="34" charset="0"/>
              </a:rPr>
              <a:t>и крышей,</a:t>
            </a:r>
          </a:p>
          <a:p>
            <a:pPr>
              <a:buNone/>
            </a:pPr>
            <a:r>
              <a:rPr lang="ru-RU" b="1" dirty="0" smtClean="0">
                <a:cs typeface="Arial" pitchFamily="34" charset="0"/>
              </a:rPr>
              <a:t>На балкон гулять </a:t>
            </a:r>
          </a:p>
          <a:p>
            <a:pPr>
              <a:buNone/>
            </a:pPr>
            <a:r>
              <a:rPr lang="ru-RU" b="1" dirty="0" smtClean="0">
                <a:cs typeface="Arial" pitchFamily="34" charset="0"/>
              </a:rPr>
              <a:t>я вышел.</a:t>
            </a:r>
          </a:p>
          <a:p>
            <a:endParaRPr lang="ru-RU" dirty="0"/>
          </a:p>
        </p:txBody>
      </p:sp>
      <p:pic>
        <p:nvPicPr>
          <p:cNvPr id="5" name="Picture 5" descr="gebouw8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5357818" cy="606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сканирование00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lum bright="12000"/>
          </a:blip>
          <a:srcRect l="8621" t="5606" b="6850"/>
          <a:stretch>
            <a:fillRect/>
          </a:stretch>
        </p:blipFill>
        <p:spPr bwMode="auto">
          <a:xfrm>
            <a:off x="5500694" y="107862"/>
            <a:ext cx="2786082" cy="353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У</a:t>
            </a:r>
            <a:r>
              <a:rPr lang="ru-RU" sz="5400" b="1" dirty="0" smtClean="0">
                <a:solidFill>
                  <a:srgbClr val="0070C0"/>
                </a:solidFill>
              </a:rPr>
              <a:t>м х</a:t>
            </a:r>
            <a:r>
              <a:rPr lang="ru-RU" sz="5400" b="1" dirty="0" smtClean="0">
                <a:solidFill>
                  <a:srgbClr val="FF0000"/>
                </a:solidFill>
              </a:rPr>
              <a:t>о</a:t>
            </a:r>
            <a:r>
              <a:rPr lang="ru-RU" sz="5400" b="1" dirty="0" smtClean="0">
                <a:solidFill>
                  <a:srgbClr val="0070C0"/>
                </a:solidFill>
              </a:rPr>
              <a:t>р</a:t>
            </a:r>
            <a:r>
              <a:rPr lang="ru-RU" sz="5400" b="1" dirty="0" smtClean="0">
                <a:solidFill>
                  <a:srgbClr val="FF0000"/>
                </a:solidFill>
              </a:rPr>
              <a:t>о</a:t>
            </a:r>
            <a:r>
              <a:rPr lang="ru-RU" sz="5400" b="1" dirty="0" smtClean="0">
                <a:solidFill>
                  <a:srgbClr val="0070C0"/>
                </a:solidFill>
              </a:rPr>
              <a:t>ш</a:t>
            </a:r>
            <a:r>
              <a:rPr lang="ru-RU" sz="5400" b="1" dirty="0" smtClean="0">
                <a:solidFill>
                  <a:srgbClr val="FF0000"/>
                </a:solidFill>
              </a:rPr>
              <a:t>о</a:t>
            </a:r>
            <a:r>
              <a:rPr lang="ru-RU" sz="5400" b="1" dirty="0" smtClean="0">
                <a:solidFill>
                  <a:srgbClr val="0070C0"/>
                </a:solidFill>
              </a:rPr>
              <a:t>, </a:t>
            </a:r>
            <a:r>
              <a:rPr lang="ru-RU" sz="5400" b="1" dirty="0" smtClean="0">
                <a:solidFill>
                  <a:srgbClr val="FF0000"/>
                </a:solidFill>
              </a:rPr>
              <a:t>а</a:t>
            </a:r>
            <a:r>
              <a:rPr lang="ru-RU" sz="5400" b="1" dirty="0" smtClean="0">
                <a:solidFill>
                  <a:srgbClr val="0070C0"/>
                </a:solidFill>
              </a:rPr>
              <a:t> дв</a:t>
            </a:r>
            <a:r>
              <a:rPr lang="ru-RU" sz="5400" b="1" dirty="0" smtClean="0">
                <a:solidFill>
                  <a:srgbClr val="FF0000"/>
                </a:solidFill>
              </a:rPr>
              <a:t>а</a:t>
            </a:r>
            <a:r>
              <a:rPr lang="ru-RU" sz="5400" b="1" dirty="0" smtClean="0">
                <a:solidFill>
                  <a:srgbClr val="0070C0"/>
                </a:solidFill>
              </a:rPr>
              <a:t> л</a:t>
            </a:r>
            <a:r>
              <a:rPr lang="ru-RU" sz="5400" b="1" dirty="0" smtClean="0">
                <a:solidFill>
                  <a:srgbClr val="FF0000"/>
                </a:solidFill>
              </a:rPr>
              <a:t>у</a:t>
            </a:r>
            <a:r>
              <a:rPr lang="ru-RU" sz="5400" b="1" dirty="0" smtClean="0">
                <a:solidFill>
                  <a:srgbClr val="0070C0"/>
                </a:solidFill>
              </a:rPr>
              <a:t>чш</a:t>
            </a:r>
            <a:r>
              <a:rPr lang="ru-RU" sz="5400" b="1" dirty="0" smtClean="0">
                <a:solidFill>
                  <a:srgbClr val="FF0000"/>
                </a:solidFill>
              </a:rPr>
              <a:t>е</a:t>
            </a:r>
            <a:r>
              <a:rPr lang="ru-RU" sz="5400" b="1" dirty="0" smtClean="0">
                <a:solidFill>
                  <a:srgbClr val="0070C0"/>
                </a:solidFill>
              </a:rPr>
              <a:t>.</a:t>
            </a:r>
            <a:r>
              <a:rPr lang="ru-RU" sz="5400" dirty="0" smtClean="0">
                <a:solidFill>
                  <a:srgbClr val="0070C0"/>
                </a:solidFill>
              </a:rPr>
              <a:t/>
            </a:r>
            <a:br>
              <a:rPr lang="ru-RU" sz="5400" dirty="0" smtClean="0">
                <a:solidFill>
                  <a:srgbClr val="0070C0"/>
                </a:solidFill>
              </a:rPr>
            </a:b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214446"/>
            <a:ext cx="5938865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Игра «Подскажи словечко»: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357298"/>
            <a:ext cx="3286148" cy="52864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b="1" dirty="0" smtClean="0">
                <a:solidFill>
                  <a:srgbClr val="0070C0"/>
                </a:solidFill>
              </a:rPr>
              <a:t>м</a:t>
            </a:r>
            <a:r>
              <a:rPr lang="ru-RU" sz="5400" b="1" dirty="0" smtClean="0">
                <a:solidFill>
                  <a:srgbClr val="FF0000"/>
                </a:solidFill>
              </a:rPr>
              <a:t>а</a:t>
            </a:r>
            <a:r>
              <a:rPr lang="ru-RU" sz="5400" b="1" dirty="0" smtClean="0"/>
              <a:t>к 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0070C0"/>
                </a:solidFill>
              </a:rPr>
              <a:t>Ак</a:t>
            </a:r>
            <a:r>
              <a:rPr lang="ru-RU" b="1" dirty="0" smtClean="0">
                <a:solidFill>
                  <a:srgbClr val="0070C0"/>
                </a:solidFill>
              </a:rPr>
              <a:t> – </a:t>
            </a:r>
            <a:r>
              <a:rPr lang="ru-RU" b="1" dirty="0" err="1" smtClean="0">
                <a:solidFill>
                  <a:srgbClr val="0070C0"/>
                </a:solidFill>
              </a:rPr>
              <a:t>ак</a:t>
            </a:r>
            <a:r>
              <a:rPr lang="ru-RU" b="1" dirty="0" smtClean="0">
                <a:solidFill>
                  <a:srgbClr val="0070C0"/>
                </a:solidFill>
              </a:rPr>
              <a:t> – </a:t>
            </a:r>
            <a:r>
              <a:rPr lang="ru-RU" b="1" dirty="0" err="1" smtClean="0">
                <a:solidFill>
                  <a:srgbClr val="0070C0"/>
                </a:solidFill>
              </a:rPr>
              <a:t>ак</a:t>
            </a:r>
            <a:r>
              <a:rPr lang="ru-RU" b="1" dirty="0" smtClean="0">
                <a:solidFill>
                  <a:srgbClr val="0070C0"/>
                </a:solidFill>
              </a:rPr>
              <a:t>,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Головой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кивает…   </a:t>
            </a:r>
            <a:r>
              <a:rPr lang="ru-RU" b="1" dirty="0" smtClean="0">
                <a:solidFill>
                  <a:srgbClr val="C00000"/>
                </a:solidFill>
              </a:rPr>
              <a:t>мак.</a:t>
            </a: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Назови первый звук в слове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МАК.                             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500174"/>
            <a:ext cx="3905425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Строим горки М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r>
              <a:rPr lang="ru-RU" b="1" dirty="0" smtClean="0">
                <a:solidFill>
                  <a:srgbClr val="0070C0"/>
                </a:solidFill>
              </a:rPr>
              <a:t>, М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r>
              <a:rPr lang="ru-RU" b="1" dirty="0" smtClean="0">
                <a:solidFill>
                  <a:srgbClr val="0070C0"/>
                </a:solidFill>
              </a:rPr>
              <a:t>, М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r>
              <a:rPr lang="ru-RU" b="1" dirty="0" smtClean="0">
                <a:solidFill>
                  <a:srgbClr val="0070C0"/>
                </a:solidFill>
              </a:rPr>
              <a:t>!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- Нам сказали М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0070C0"/>
                </a:solidFill>
              </a:rPr>
              <a:t>-М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r>
              <a:rPr lang="ru-RU" b="1" dirty="0" smtClean="0">
                <a:solidFill>
                  <a:srgbClr val="0070C0"/>
                </a:solidFill>
              </a:rPr>
              <a:t>!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820772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93978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МА – МА – МА     </a:t>
            </a:r>
            <a:r>
              <a:rPr lang="ru-RU" b="1" dirty="0" smtClean="0">
                <a:solidFill>
                  <a:srgbClr val="002060"/>
                </a:solidFill>
              </a:rPr>
              <a:t>МАС-КА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00174"/>
            <a:ext cx="7526635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274638"/>
            <a:ext cx="3829048" cy="179704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МА – МА – МА - МАТРОС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4594335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Что делает гном?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600200"/>
            <a:ext cx="3357586" cy="4525963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Жил, да был весёлый гн</a:t>
            </a:r>
            <a:r>
              <a:rPr lang="ru-RU" b="1" dirty="0" smtClean="0">
                <a:solidFill>
                  <a:srgbClr val="002060"/>
                </a:solidFill>
              </a:rPr>
              <a:t>ом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Он в саду построил…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Рядом жил поменьше гно</a:t>
            </a:r>
            <a:r>
              <a:rPr lang="ru-RU" b="1" dirty="0" smtClean="0">
                <a:solidFill>
                  <a:srgbClr val="002060"/>
                </a:solidFill>
              </a:rPr>
              <a:t>мик</a:t>
            </a:r>
            <a:r>
              <a:rPr lang="ru-RU" b="1" dirty="0" smtClean="0">
                <a:solidFill>
                  <a:srgbClr val="C00000"/>
                </a:solidFill>
              </a:rPr>
              <a:t>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Под кустом он сделал….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428736"/>
            <a:ext cx="3000396" cy="456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Что делает мяч?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600200"/>
            <a:ext cx="4186238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Мой весёлый звонкий мяч,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Ты куда помчался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вскач</a:t>
            </a:r>
            <a:r>
              <a:rPr lang="ru-RU" b="1" dirty="0" smtClean="0">
                <a:solidFill>
                  <a:srgbClr val="C00000"/>
                </a:solidFill>
              </a:rPr>
              <a:t>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785926"/>
            <a:ext cx="384492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М</a:t>
            </a:r>
            <a:r>
              <a:rPr lang="ru-RU" b="1" dirty="0" smtClean="0">
                <a:solidFill>
                  <a:srgbClr val="FF0000"/>
                </a:solidFill>
              </a:rPr>
              <a:t>Я</a:t>
            </a:r>
            <a:r>
              <a:rPr lang="ru-RU" b="1" dirty="0" smtClean="0">
                <a:solidFill>
                  <a:srgbClr val="00B050"/>
                </a:solidFill>
              </a:rPr>
              <a:t>- Ч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85860"/>
            <a:ext cx="6715172" cy="539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МЕДВЕДЬ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771" y="1600200"/>
            <a:ext cx="67944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Игра «Один – много»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8"/>
            <a:ext cx="3500462" cy="47688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МАК – МАКИ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МУХА – МУХИ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МЯЧ- МЯЧИ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ДОМ-ДОМА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ГНОМ- ГНОМЫ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- В КАКИХ СЛОВАХ ПОСЛЕДНИЙ ЗВУК «М»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36" y="1428736"/>
            <a:ext cx="557216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Продолжи  предложение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3504" y="1500174"/>
            <a:ext cx="3186106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МУХА, МУХА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цокотуха,…. </a:t>
            </a: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Название , Автор…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421020">
            <a:off x="1316321" y="1941372"/>
            <a:ext cx="3573405" cy="361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Выучить </a:t>
            </a:r>
            <a:r>
              <a:rPr lang="ru-RU" b="1" dirty="0" err="1" smtClean="0">
                <a:solidFill>
                  <a:srgbClr val="00B050"/>
                </a:solidFill>
              </a:rPr>
              <a:t>чистоговорки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0"/>
            <a:ext cx="521497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Ми-ми-ми —поём ноту ми.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Ма-ма-ма</a:t>
            </a:r>
            <a:r>
              <a:rPr lang="ru-RU" b="1" dirty="0" smtClean="0">
                <a:solidFill>
                  <a:srgbClr val="C00000"/>
                </a:solidFill>
              </a:rPr>
              <a:t> —дома я сама.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Му-му-му</a:t>
            </a:r>
            <a:r>
              <a:rPr lang="ru-RU" b="1" dirty="0" smtClean="0">
                <a:solidFill>
                  <a:srgbClr val="C00000"/>
                </a:solidFill>
              </a:rPr>
              <a:t> —молоко кому?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Ме-ме-ме</a:t>
            </a:r>
            <a:r>
              <a:rPr lang="ru-RU" b="1" dirty="0" smtClean="0">
                <a:solidFill>
                  <a:srgbClr val="C00000"/>
                </a:solidFill>
              </a:rPr>
              <a:t> -даёт овечка мне..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Мы-мы-мы —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напоим ягнёнка мы.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572131" y="2214554"/>
            <a:ext cx="320141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-Р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-В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72198" y="1600200"/>
            <a:ext cx="2928958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- </a:t>
            </a:r>
            <a:r>
              <a:rPr lang="ru-RU" b="1" dirty="0" smtClean="0">
                <a:solidFill>
                  <a:srgbClr val="0070C0"/>
                </a:solidFill>
              </a:rPr>
              <a:t>А корова «М</a:t>
            </a:r>
            <a:r>
              <a:rPr lang="ru-RU" b="1" dirty="0" smtClean="0">
                <a:solidFill>
                  <a:srgbClr val="FF0000"/>
                </a:solidFill>
              </a:rPr>
              <a:t>У______</a:t>
            </a:r>
            <a:r>
              <a:rPr lang="ru-RU" b="1" dirty="0" smtClean="0">
                <a:solidFill>
                  <a:srgbClr val="0070C0"/>
                </a:solidFill>
              </a:rPr>
              <a:t>»,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молока </a:t>
            </a:r>
            <a:r>
              <a:rPr lang="ru-RU" b="1" i="1" dirty="0" smtClean="0">
                <a:solidFill>
                  <a:srgbClr val="0070C0"/>
                </a:solidFill>
              </a:rPr>
              <a:t>кому?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- Мо-мо-мо —люблю эскимо.</a:t>
            </a:r>
          </a:p>
          <a:p>
            <a:pPr>
              <a:buNone/>
            </a:pPr>
            <a:endParaRPr lang="ru-RU" i="1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8705" y="1500174"/>
            <a:ext cx="6033493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ru-RU" b="1" dirty="0" smtClean="0"/>
              <a:t>Бык-бычок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14974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Мы немного </a:t>
            </a:r>
            <a:r>
              <a:rPr lang="ru-RU" b="1" dirty="0" smtClean="0">
                <a:solidFill>
                  <a:srgbClr val="C00000"/>
                </a:solidFill>
              </a:rPr>
              <a:t>помычим:                                           М____________,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И </a:t>
            </a:r>
            <a:r>
              <a:rPr lang="ru-RU" b="1" dirty="0" smtClean="0">
                <a:solidFill>
                  <a:srgbClr val="C00000"/>
                </a:solidFill>
              </a:rPr>
              <a:t>по носу постучим.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И.п</a:t>
            </a:r>
            <a:r>
              <a:rPr lang="ru-RU" b="1" i="1" dirty="0" smtClean="0">
                <a:solidFill>
                  <a:srgbClr val="002060"/>
                </a:solidFill>
              </a:rPr>
              <a:t>. – о.с.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1 </a:t>
            </a:r>
            <a:r>
              <a:rPr lang="ru-RU" b="1" i="1" dirty="0" smtClean="0">
                <a:solidFill>
                  <a:srgbClr val="002060"/>
                </a:solidFill>
              </a:rPr>
              <a:t>– сделать вдох через нос;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2 </a:t>
            </a:r>
            <a:r>
              <a:rPr lang="ru-RU" b="1" i="1" dirty="0" smtClean="0">
                <a:solidFill>
                  <a:srgbClr val="002060"/>
                </a:solidFill>
              </a:rPr>
              <a:t>– на выдохе протяжно тянуть </a:t>
            </a:r>
            <a:r>
              <a:rPr lang="ru-RU" b="1" i="1" dirty="0" smtClean="0">
                <a:solidFill>
                  <a:srgbClr val="002060"/>
                </a:solidFill>
              </a:rPr>
              <a:t>звук                         </a:t>
            </a:r>
            <a:r>
              <a:rPr lang="ru-RU" b="1" i="1" dirty="0" smtClean="0">
                <a:solidFill>
                  <a:srgbClr val="002060"/>
                </a:solidFill>
              </a:rPr>
              <a:t>«м-м-м», одновременно постукивая по крыльям носа указательными пальцами.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142852"/>
            <a:ext cx="2053351" cy="208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274638"/>
            <a:ext cx="407193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Взялись за руки друзья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14942" y="1571612"/>
            <a:ext cx="3929058" cy="5286388"/>
          </a:xfrm>
        </p:spPr>
        <p:txBody>
          <a:bodyPr/>
          <a:lstStyle/>
          <a:p>
            <a:pPr>
              <a:buNone/>
            </a:pPr>
            <a:r>
              <a:rPr lang="ru-RU" sz="3600" b="1" dirty="0" smtClean="0"/>
              <a:t>и сказали: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sz="3600" b="1" dirty="0" smtClean="0"/>
              <a:t>«Ты да я -                          </a:t>
            </a:r>
          </a:p>
          <a:p>
            <a:pPr>
              <a:buNone/>
            </a:pPr>
            <a:r>
              <a:rPr lang="ru-RU" sz="3600" b="1" dirty="0" smtClean="0"/>
              <a:t>это мы».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sz="3600" b="1" dirty="0" smtClean="0"/>
              <a:t>А между тем, </a:t>
            </a:r>
          </a:p>
          <a:p>
            <a:pPr>
              <a:buNone/>
            </a:pPr>
            <a:r>
              <a:rPr lang="ru-RU" sz="3600" b="1" dirty="0" smtClean="0"/>
              <a:t>получилась буква </a:t>
            </a:r>
          </a:p>
          <a:p>
            <a:pPr>
              <a:buNone/>
            </a:pPr>
            <a:r>
              <a:rPr lang="ru-RU" sz="3600" b="1" dirty="0" smtClean="0"/>
              <a:t>«М______»!</a:t>
            </a:r>
          </a:p>
          <a:p>
            <a:endParaRPr lang="ru-RU" dirty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526121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357298"/>
            <a:ext cx="4745005" cy="493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М</a:t>
            </a:r>
            <a:r>
              <a:rPr lang="ru-RU" b="1" dirty="0" smtClean="0">
                <a:solidFill>
                  <a:srgbClr val="FF0000"/>
                </a:solidFill>
              </a:rPr>
              <a:t>Е </a:t>
            </a:r>
            <a:r>
              <a:rPr lang="ru-RU" b="1" dirty="0" smtClean="0"/>
              <a:t>– </a:t>
            </a:r>
            <a:r>
              <a:rPr lang="ru-RU" b="1" smtClean="0">
                <a:solidFill>
                  <a:srgbClr val="00B050"/>
                </a:solidFill>
              </a:rPr>
              <a:t>Б</a:t>
            </a:r>
            <a:r>
              <a:rPr lang="ru-RU" b="1" smtClean="0">
                <a:solidFill>
                  <a:srgbClr val="FF0000"/>
                </a:solidFill>
              </a:rPr>
              <a:t>Е</a:t>
            </a:r>
            <a:r>
              <a:rPr lang="ru-RU" b="1" smtClean="0">
                <a:solidFill>
                  <a:srgbClr val="00B050"/>
                </a:solidFill>
              </a:rPr>
              <a:t>Л</a:t>
            </a:r>
            <a:r>
              <a:rPr lang="ru-RU" b="1" smtClean="0">
                <a:solidFill>
                  <a:srgbClr val="FFC000"/>
                </a:solidFill>
              </a:rPr>
              <a:t>Ь - </a:t>
            </a: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sz="3100" b="1" dirty="0" smtClean="0">
                <a:solidFill>
                  <a:srgbClr val="002060"/>
                </a:solidFill>
              </a:rPr>
              <a:t>НАЗОВИ ПЕРВЫЙ ЗВУК В СЛОВЕ»</a:t>
            </a:r>
            <a:endParaRPr lang="ru-RU" sz="31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543164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Назови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Одним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словом: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СТОЛ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СТУЛ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ШКАФ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357298"/>
            <a:ext cx="614366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Игры «ПОТЕРЯЛСЯ ПЕРВЫЙ ЗВУК»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4471990" cy="528641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НАЗВАТЬ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ПРОПУЩЕННЫЙ ЗВУК                                                                                             и  «ОТГАДАТЬ СЛОВО»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… 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0070C0"/>
                </a:solidFill>
              </a:rPr>
              <a:t>/</a:t>
            </a:r>
            <a:r>
              <a:rPr lang="ru-RU" b="1" dirty="0" smtClean="0">
                <a:solidFill>
                  <a:srgbClr val="002060"/>
                </a:solidFill>
              </a:rPr>
              <a:t>М</a:t>
            </a:r>
            <a:r>
              <a:rPr lang="ru-RU" b="1" dirty="0" smtClean="0">
                <a:solidFill>
                  <a:srgbClr val="0070C0"/>
                </a:solidFill>
              </a:rPr>
              <a:t>/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…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ШК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0070C0"/>
                </a:solidFill>
              </a:rPr>
              <a:t> /</a:t>
            </a:r>
            <a:r>
              <a:rPr lang="ru-RU" b="1" dirty="0" smtClean="0">
                <a:solidFill>
                  <a:srgbClr val="00B050"/>
                </a:solidFill>
              </a:rPr>
              <a:t>М</a:t>
            </a:r>
            <a:r>
              <a:rPr lang="ru-RU" b="1" dirty="0" smtClean="0">
                <a:solidFill>
                  <a:srgbClr val="0070C0"/>
                </a:solidFill>
              </a:rPr>
              <a:t>/</a:t>
            </a:r>
          </a:p>
          <a:p>
            <a:pPr>
              <a:buNone/>
            </a:pPr>
            <a:r>
              <a:rPr lang="ru-RU" b="1" dirty="0" smtClean="0"/>
              <a:t>…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/>
              <a:t>ШК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/>
              <a:t> /М/</a:t>
            </a:r>
          </a:p>
          <a:p>
            <a:pPr>
              <a:buNone/>
            </a:pPr>
            <a:r>
              <a:rPr lang="ru-RU" b="1" dirty="0" smtClean="0"/>
              <a:t>…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/>
              <a:t>СК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/>
              <a:t> /</a:t>
            </a:r>
            <a:r>
              <a:rPr lang="ru-RU" b="1" dirty="0" smtClean="0">
                <a:solidFill>
                  <a:srgbClr val="00B050"/>
                </a:solidFill>
              </a:rPr>
              <a:t>М</a:t>
            </a:r>
            <a:r>
              <a:rPr lang="ru-RU" b="1" dirty="0" smtClean="0"/>
              <a:t>/</a:t>
            </a:r>
          </a:p>
          <a:p>
            <a:pPr>
              <a:buNone/>
            </a:pPr>
            <a:r>
              <a:rPr lang="ru-RU" b="1" dirty="0" smtClean="0"/>
              <a:t>…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/>
              <a:t>ШК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/>
              <a:t> /М/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285860"/>
            <a:ext cx="350046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Кто какой?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114668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Кто мудрый, </a:t>
            </a:r>
          </a:p>
          <a:p>
            <a:pPr>
              <a:buNone/>
            </a:pPr>
            <a:r>
              <a:rPr lang="ru-RU" dirty="0" smtClean="0"/>
              <a:t>кто маленький, </a:t>
            </a:r>
          </a:p>
          <a:p>
            <a:pPr>
              <a:buNone/>
            </a:pPr>
            <a:r>
              <a:rPr lang="ru-RU" dirty="0" smtClean="0"/>
              <a:t>Кто мохнатый.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00438"/>
            <a:ext cx="2357454" cy="262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643702" y="642918"/>
            <a:ext cx="1995508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286116" y="1500174"/>
            <a:ext cx="3741451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«Назови игрушки»     с </a:t>
            </a:r>
            <a:r>
              <a:rPr lang="ru-RU" b="1" dirty="0" smtClean="0">
                <a:solidFill>
                  <a:srgbClr val="0070C0"/>
                </a:solidFill>
              </a:rPr>
              <a:t>твёрдым согласным звуком «</a:t>
            </a:r>
            <a:r>
              <a:rPr lang="ru-RU" b="1" dirty="0" smtClean="0">
                <a:solidFill>
                  <a:srgbClr val="002060"/>
                </a:solidFill>
              </a:rPr>
              <a:t>М</a:t>
            </a:r>
            <a:r>
              <a:rPr lang="ru-RU" b="1" dirty="0" smtClean="0">
                <a:solidFill>
                  <a:srgbClr val="0070C0"/>
                </a:solidFill>
              </a:rPr>
              <a:t>»</a:t>
            </a:r>
            <a:r>
              <a:rPr lang="ru-RU" b="1" dirty="0" smtClean="0">
                <a:solidFill>
                  <a:srgbClr val="C00000"/>
                </a:solidFill>
              </a:rPr>
              <a:t>, </a:t>
            </a:r>
            <a:r>
              <a:rPr lang="ru-RU" b="1" dirty="0" smtClean="0">
                <a:solidFill>
                  <a:srgbClr val="00B050"/>
                </a:solidFill>
              </a:rPr>
              <a:t>мягким – «</a:t>
            </a:r>
            <a:r>
              <a:rPr lang="ru-RU" b="1" dirty="0" err="1" smtClean="0">
                <a:solidFill>
                  <a:srgbClr val="00B050"/>
                </a:solidFill>
              </a:rPr>
              <a:t>М</a:t>
            </a:r>
            <a:r>
              <a:rPr lang="ru-RU" b="1" dirty="0" err="1" smtClean="0">
                <a:solidFill>
                  <a:srgbClr val="FFC000"/>
                </a:solidFill>
              </a:rPr>
              <a:t>ь</a:t>
            </a:r>
            <a:r>
              <a:rPr lang="ru-RU" b="1" dirty="0" smtClean="0">
                <a:solidFill>
                  <a:srgbClr val="00B050"/>
                </a:solidFill>
              </a:rPr>
              <a:t>»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900090" cy="440056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5400" b="1" dirty="0" smtClean="0">
                <a:solidFill>
                  <a:srgbClr val="0070C0"/>
                </a:solidFill>
              </a:rPr>
              <a:t>М</a:t>
            </a:r>
          </a:p>
          <a:p>
            <a:pPr>
              <a:buNone/>
            </a:pPr>
            <a:endParaRPr lang="ru-RU" sz="5400" b="1" dirty="0" smtClean="0"/>
          </a:p>
          <a:p>
            <a:pPr>
              <a:buNone/>
            </a:pPr>
            <a:r>
              <a:rPr lang="ru-RU" sz="5400" b="1" dirty="0" smtClean="0">
                <a:solidFill>
                  <a:srgbClr val="00B050"/>
                </a:solidFill>
              </a:rPr>
              <a:t>М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357298"/>
            <a:ext cx="6512534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629166"/>
            <a:ext cx="105727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572008"/>
            <a:ext cx="105727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572008"/>
            <a:ext cx="1057275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500306"/>
            <a:ext cx="11144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500306"/>
            <a:ext cx="11144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428868"/>
            <a:ext cx="11144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74638"/>
            <a:ext cx="642938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               «</a:t>
            </a:r>
            <a:r>
              <a:rPr lang="ru-RU" b="1" dirty="0" smtClean="0">
                <a:solidFill>
                  <a:srgbClr val="C00000"/>
                </a:solidFill>
              </a:rPr>
              <a:t>Если  руки мыли</a:t>
            </a:r>
            <a:r>
              <a:rPr lang="ru-RU" i="1" dirty="0" smtClean="0"/>
              <a:t>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78634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</a:rPr>
              <a:t>                                   Трём ладошки</a:t>
            </a:r>
            <a:endParaRPr lang="ru-RU" b="1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b="1" dirty="0" smtClean="0"/>
              <a:t>-Если  руки мыли вы,      </a:t>
            </a:r>
            <a:r>
              <a:rPr lang="ru-RU" b="1" i="1" dirty="0" smtClean="0">
                <a:solidFill>
                  <a:srgbClr val="00B050"/>
                </a:solidFill>
              </a:rPr>
              <a:t>ладошки вверх</a:t>
            </a:r>
            <a:endParaRPr lang="ru-RU" b="1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b="1" dirty="0" smtClean="0"/>
              <a:t>Если руки мыли мы,        </a:t>
            </a:r>
            <a:r>
              <a:rPr lang="ru-RU" b="1" i="1" dirty="0" smtClean="0">
                <a:solidFill>
                  <a:srgbClr val="00B050"/>
                </a:solidFill>
              </a:rPr>
              <a:t>ладошки вниз</a:t>
            </a:r>
            <a:endParaRPr lang="ru-RU" b="1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b="1" dirty="0" smtClean="0"/>
              <a:t>Если руки вымыл ты,                                                     </a:t>
            </a:r>
          </a:p>
          <a:p>
            <a:pPr>
              <a:buNone/>
            </a:pPr>
            <a:r>
              <a:rPr lang="ru-RU" b="1" i="1" dirty="0" smtClean="0"/>
              <a:t>                        </a:t>
            </a:r>
            <a:r>
              <a:rPr lang="ru-RU" b="1" i="1" dirty="0" smtClean="0">
                <a:solidFill>
                  <a:srgbClr val="00B050"/>
                </a:solidFill>
              </a:rPr>
              <a:t>разворачиваем ладошка вверх.</a:t>
            </a:r>
          </a:p>
          <a:p>
            <a:pPr>
              <a:buNone/>
            </a:pPr>
            <a:r>
              <a:rPr lang="ru-RU" b="1" dirty="0" smtClean="0"/>
              <a:t> Значит, руки  </a:t>
            </a:r>
            <a:r>
              <a:rPr lang="ru-RU" b="1" dirty="0" smtClean="0">
                <a:solidFill>
                  <a:srgbClr val="C00000"/>
                </a:solidFill>
              </a:rPr>
              <a:t>вы – мы - ты</a:t>
            </a:r>
            <a:r>
              <a:rPr lang="ru-RU" b="1" i="1" dirty="0" smtClean="0"/>
              <a:t>.                                   </a:t>
            </a:r>
          </a:p>
          <a:p>
            <a:pPr>
              <a:buNone/>
            </a:pPr>
            <a:r>
              <a:rPr lang="ru-RU" b="1" i="1" dirty="0" smtClean="0"/>
              <a:t>                </a:t>
            </a:r>
            <a:r>
              <a:rPr lang="ru-RU" b="1" i="1" dirty="0" smtClean="0">
                <a:solidFill>
                  <a:srgbClr val="00B050"/>
                </a:solidFill>
              </a:rPr>
              <a:t>Ритмично хлопаем на каждый слог.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286248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МУ – ХО – МОР - - - </a:t>
            </a:r>
            <a:r>
              <a:rPr lang="ru-RU" b="1" dirty="0" err="1" smtClean="0">
                <a:solidFill>
                  <a:srgbClr val="C00000"/>
                </a:solidFill>
              </a:rPr>
              <a:t>рррр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114932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Возле леса,</a:t>
            </a:r>
          </a:p>
          <a:p>
            <a:pPr>
              <a:buNone/>
            </a:pPr>
            <a:r>
              <a:rPr lang="ru-RU" b="1" dirty="0" smtClean="0"/>
              <a:t> на опушке, </a:t>
            </a:r>
          </a:p>
          <a:p>
            <a:pPr>
              <a:buNone/>
            </a:pPr>
            <a:r>
              <a:rPr lang="ru-RU" b="1" dirty="0" smtClean="0"/>
              <a:t>не пуская в тёмный бор, </a:t>
            </a:r>
          </a:p>
          <a:p>
            <a:pPr>
              <a:buNone/>
            </a:pPr>
            <a:r>
              <a:rPr lang="ru-RU" b="1" dirty="0" smtClean="0"/>
              <a:t>стоит пёстрый,</a:t>
            </a:r>
          </a:p>
          <a:p>
            <a:pPr>
              <a:buNone/>
            </a:pPr>
            <a:r>
              <a:rPr lang="ru-RU" b="1" dirty="0" smtClean="0"/>
              <a:t>как Петрушка,</a:t>
            </a:r>
          </a:p>
          <a:p>
            <a:pPr>
              <a:buNone/>
            </a:pPr>
            <a:r>
              <a:rPr lang="ru-RU" b="1" dirty="0" smtClean="0"/>
              <a:t>Ядовитый  </a:t>
            </a:r>
            <a:r>
              <a:rPr lang="ru-RU" b="1" dirty="0" err="1" smtClean="0"/>
              <a:t>му-хо-мор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500174"/>
            <a:ext cx="3968057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К. И. Чуковский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23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Муха по полю пошла,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Муха денежку нашла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421020">
            <a:off x="4457545" y="2282998"/>
            <a:ext cx="3943621" cy="374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Мышка в домике жила: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14744" y="1600200"/>
            <a:ext cx="4972056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– </a:t>
            </a:r>
            <a:r>
              <a:rPr lang="ru-RU" b="1" dirty="0" err="1" smtClean="0">
                <a:solidFill>
                  <a:srgbClr val="C00000"/>
                </a:solidFill>
              </a:rPr>
              <a:t>А-ла-ла</a:t>
            </a:r>
            <a:r>
              <a:rPr lang="ru-RU" b="1" dirty="0" smtClean="0">
                <a:solidFill>
                  <a:srgbClr val="C00000"/>
                </a:solidFill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</a:rPr>
              <a:t>а-ла-ла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 пуху в углу спала: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– </a:t>
            </a:r>
            <a:r>
              <a:rPr lang="ru-RU" b="1" dirty="0" err="1" smtClean="0">
                <a:solidFill>
                  <a:srgbClr val="C00000"/>
                </a:solidFill>
              </a:rPr>
              <a:t>А-ла-ла</a:t>
            </a:r>
            <a:r>
              <a:rPr lang="ru-RU" b="1" dirty="0" smtClean="0">
                <a:solidFill>
                  <a:srgbClr val="C00000"/>
                </a:solidFill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</a:rPr>
              <a:t>а-ла-ла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Ела мышка хлеб и сало.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Но всё мышке было мало.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929198"/>
            <a:ext cx="804895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500174"/>
            <a:ext cx="2609849" cy="311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Символ твёрдого согласного звука [М]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Обозначаем синей фишкой.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6058"/>
            <a:ext cx="2614602" cy="3340105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Бычок  мычит: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М____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молока хочу.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5143512"/>
            <a:ext cx="15144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5143512"/>
            <a:ext cx="15144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5214950"/>
            <a:ext cx="15144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5214950"/>
            <a:ext cx="15144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1357298"/>
            <a:ext cx="5214941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Кошка мурлычет – зовёт котят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29322" y="1600201"/>
            <a:ext cx="3214678" cy="1614486"/>
          </a:xfrm>
        </p:spPr>
        <p:txBody>
          <a:bodyPr/>
          <a:lstStyle/>
          <a:p>
            <a:pPr>
              <a:buNone/>
            </a:pPr>
            <a:r>
              <a:rPr lang="ru-RU" b="1" dirty="0" err="1" smtClean="0">
                <a:solidFill>
                  <a:srgbClr val="0070C0"/>
                </a:solidFill>
              </a:rPr>
              <a:t>Мур</a:t>
            </a:r>
            <a:r>
              <a:rPr lang="ru-RU" b="1" dirty="0" smtClean="0">
                <a:solidFill>
                  <a:srgbClr val="0070C0"/>
                </a:solidFill>
              </a:rPr>
              <a:t> – </a:t>
            </a:r>
            <a:r>
              <a:rPr lang="ru-RU" b="1" dirty="0" err="1" smtClean="0">
                <a:solidFill>
                  <a:srgbClr val="0070C0"/>
                </a:solidFill>
              </a:rPr>
              <a:t>мур</a:t>
            </a:r>
            <a:r>
              <a:rPr lang="ru-RU" b="1" dirty="0" smtClean="0">
                <a:solidFill>
                  <a:srgbClr val="0070C0"/>
                </a:solidFill>
              </a:rPr>
              <a:t> - </a:t>
            </a:r>
            <a:r>
              <a:rPr lang="ru-RU" b="1" dirty="0" err="1" smtClean="0">
                <a:solidFill>
                  <a:srgbClr val="0070C0"/>
                </a:solidFill>
              </a:rPr>
              <a:t>мур</a:t>
            </a: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Мяу – </a:t>
            </a:r>
            <a:r>
              <a:rPr lang="ru-RU" b="1" dirty="0" err="1" smtClean="0">
                <a:solidFill>
                  <a:srgbClr val="0070C0"/>
                </a:solidFill>
              </a:rPr>
              <a:t>мяу</a:t>
            </a:r>
            <a:r>
              <a:rPr lang="ru-RU" b="1" dirty="0" smtClean="0">
                <a:solidFill>
                  <a:srgbClr val="0070C0"/>
                </a:solidFill>
              </a:rPr>
              <a:t> - </a:t>
            </a:r>
            <a:r>
              <a:rPr lang="ru-RU" b="1" dirty="0" err="1" smtClean="0">
                <a:solidFill>
                  <a:srgbClr val="0070C0"/>
                </a:solidFill>
              </a:rPr>
              <a:t>мяу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857232"/>
            <a:ext cx="571504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3500438"/>
            <a:ext cx="1490654" cy="140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429132"/>
            <a:ext cx="1490654" cy="140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5286388"/>
            <a:ext cx="1490654" cy="140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Придумай  песенку мышат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3714776" cy="505461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/>
              <a:t>Жили-были три мышонка: </a:t>
            </a:r>
          </a:p>
          <a:p>
            <a:pPr>
              <a:buNone/>
            </a:pPr>
            <a:r>
              <a:rPr lang="ru-RU" b="1" dirty="0" smtClean="0"/>
              <a:t>Пик, Пак, </a:t>
            </a:r>
            <a:r>
              <a:rPr lang="ru-RU" b="1" dirty="0" err="1" smtClean="0"/>
              <a:t>Пок</a:t>
            </a:r>
            <a:r>
              <a:rPr lang="ru-RU" b="1" dirty="0" smtClean="0"/>
              <a:t>.</a:t>
            </a:r>
          </a:p>
          <a:p>
            <a:pPr>
              <a:buNone/>
            </a:pPr>
            <a:r>
              <a:rPr lang="ru-RU" b="1" dirty="0" smtClean="0"/>
              <a:t>Запищали три мышонка: </a:t>
            </a:r>
          </a:p>
          <a:p>
            <a:pPr>
              <a:buNone/>
            </a:pPr>
            <a:r>
              <a:rPr lang="ru-RU" b="1" dirty="0" smtClean="0"/>
              <a:t>«Ик!», «</a:t>
            </a:r>
            <a:r>
              <a:rPr lang="ru-RU" b="1" dirty="0" err="1" smtClean="0"/>
              <a:t>Ак</a:t>
            </a:r>
            <a:r>
              <a:rPr lang="ru-RU" b="1" dirty="0" smtClean="0"/>
              <a:t>!», «</a:t>
            </a:r>
            <a:r>
              <a:rPr lang="ru-RU" b="1" dirty="0" err="1" smtClean="0"/>
              <a:t>Ок</a:t>
            </a:r>
            <a:r>
              <a:rPr lang="ru-RU" b="1" dirty="0" smtClean="0"/>
              <a:t>!»</a:t>
            </a:r>
          </a:p>
          <a:p>
            <a:pPr>
              <a:buNone/>
            </a:pPr>
            <a:r>
              <a:rPr lang="ru-RU" b="1" dirty="0" smtClean="0"/>
              <a:t>Угостила мама мышка всех сырком. И запели три мышонка:</a:t>
            </a:r>
          </a:p>
          <a:p>
            <a:pPr>
              <a:buNone/>
            </a:pPr>
            <a:r>
              <a:rPr lang="ru-RU" b="1" dirty="0" smtClean="0"/>
              <a:t>Пим, </a:t>
            </a:r>
            <a:r>
              <a:rPr lang="ru-RU" b="1" dirty="0" err="1" smtClean="0"/>
              <a:t>Пам</a:t>
            </a:r>
            <a:r>
              <a:rPr lang="ru-RU" b="1" dirty="0" smtClean="0"/>
              <a:t>, </a:t>
            </a:r>
            <a:r>
              <a:rPr lang="ru-RU" b="1" dirty="0" err="1" smtClean="0"/>
              <a:t>Пом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357298"/>
            <a:ext cx="3263899" cy="417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V="1">
            <a:off x="4626628" y="5412430"/>
            <a:ext cx="167669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062189" y="5367967"/>
            <a:ext cx="109185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 flipV="1">
            <a:off x="3871626" y="4200812"/>
            <a:ext cx="1453138" cy="105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У МЕДВЕДИЦЫ -  МЕДВЕЖОНОК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211812" y="68449"/>
            <a:ext cx="3714776" cy="614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 flipH="1">
            <a:off x="214282" y="3786191"/>
            <a:ext cx="3247290" cy="287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274638"/>
            <a:ext cx="347185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МЕД - ВЕДЬ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600200"/>
            <a:ext cx="382904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МИ – ШЕНЬ - КА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57166"/>
            <a:ext cx="2928958" cy="62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МИШУТКА-СИЛАЧ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928934"/>
            <a:ext cx="3319279" cy="158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7364"/>
            <a:ext cx="456247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786322"/>
            <a:ext cx="38671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745" y="1600200"/>
            <a:ext cx="431650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М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smtClean="0">
                <a:solidFill>
                  <a:srgbClr val="0070C0"/>
                </a:solidFill>
              </a:rPr>
              <a:t>Ш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smtClean="0">
                <a:solidFill>
                  <a:srgbClr val="0070C0"/>
                </a:solidFill>
              </a:rPr>
              <a:t>Н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71462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011" y="1500174"/>
            <a:ext cx="8702989" cy="408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У  САШИ  МАШИНА.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99388"/>
            <a:ext cx="7072362" cy="513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КУДА ПОДЪЕХАЛА МАШИНА?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640" y="1571588"/>
            <a:ext cx="910436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Мастерок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mtClean="0"/>
              <a:t>.</a:t>
            </a:r>
            <a:endParaRPr lang="ru-RU"/>
          </a:p>
        </p:txBody>
      </p:sp>
      <p:pic>
        <p:nvPicPr>
          <p:cNvPr id="4" name="Picture 6" descr="http://im3-tub-ru.yandex.net/i?id=272691576-64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428736"/>
            <a:ext cx="4652988" cy="3565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Символ мягкого согласного звука [</a:t>
            </a:r>
            <a:r>
              <a:rPr lang="ru-RU" b="1" dirty="0" smtClean="0">
                <a:solidFill>
                  <a:srgbClr val="00B050"/>
                </a:solidFill>
              </a:rPr>
              <a:t>М`</a:t>
            </a:r>
            <a:r>
              <a:rPr lang="ru-RU" b="1" dirty="0" smtClean="0">
                <a:solidFill>
                  <a:srgbClr val="002060"/>
                </a:solidFill>
              </a:rPr>
              <a:t>]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Обозначаем зелёной фишкой.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28" y="1600200"/>
            <a:ext cx="3686172" cy="4525963"/>
          </a:xfrm>
        </p:spPr>
        <p:txBody>
          <a:bodyPr/>
          <a:lstStyle/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Котик хочет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Молока: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«Мяу – 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мяу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.           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Мне бы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Мяса, мяса,  мяса».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071538" y="1500174"/>
            <a:ext cx="3214710" cy="507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7626" y="2330823"/>
            <a:ext cx="1300193" cy="121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0026" y="2483223"/>
            <a:ext cx="1300193" cy="121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2428868"/>
            <a:ext cx="1300193" cy="121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2357430"/>
            <a:ext cx="1300193" cy="121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 КАКОМ СЛОВЕ ТВЁРДЫЙ СОГЛАСНЫЙ ЗВУК М____?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В каком – мягкий?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686040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</a:rPr>
              <a:t>мяч,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моток,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маска, </a:t>
            </a:r>
          </a:p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</a:rPr>
              <a:t>метла,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мыло,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сумка</a:t>
            </a:r>
          </a:p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</a:rPr>
              <a:t>месяц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2928934"/>
            <a:ext cx="244792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143116"/>
            <a:ext cx="2070110" cy="269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2357430"/>
            <a:ext cx="326350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032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Индивидуальная работа                                             по заданию логопеда.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Пишем карандашом  букву, слог,  слово, произносим  поставленные звуки,                                  учим </a:t>
            </a:r>
            <a:r>
              <a:rPr lang="ru-RU" b="1" dirty="0" err="1" smtClean="0">
                <a:solidFill>
                  <a:srgbClr val="0070C0"/>
                </a:solidFill>
              </a:rPr>
              <a:t>чистоговорки</a:t>
            </a:r>
            <a:r>
              <a:rPr lang="ru-RU" b="1" dirty="0" smtClean="0">
                <a:solidFill>
                  <a:srgbClr val="0070C0"/>
                </a:solidFill>
              </a:rPr>
              <a:t>  и  рисуем  то,                                              о чём рассказываем в загадке, поговорке и стихотворении.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Посещаем библиотеку вместе с ребёнком.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Что выучили дома надо рассказать в саду</a:t>
            </a:r>
            <a:r>
              <a:rPr lang="ru-RU" b="1" dirty="0" smtClean="0"/>
              <a:t>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Что учили в саду – рассказываем всем дома!</a:t>
            </a:r>
          </a:p>
          <a:p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ПРЕДЛОЖИТЕ  РЕБЁНКУ ПОВТОРИТЬ СЛОГИ  И  СЛОЖИТЬ   ИХ   ИЗ  БУКВ                                             </a:t>
            </a:r>
            <a:r>
              <a:rPr lang="ru-RU" sz="3600" b="1" dirty="0" smtClean="0">
                <a:solidFill>
                  <a:srgbClr val="0070C0"/>
                </a:solidFill>
              </a:rPr>
              <a:t>магнитной или разрезной азбуки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071654"/>
            <a:ext cx="509114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БУКВЫ ПОДРУЖИЛИСЬ</a:t>
            </a:r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85926"/>
            <a:ext cx="6849412" cy="335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МАК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29" y="1285860"/>
            <a:ext cx="355141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285860"/>
            <a:ext cx="514353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2" y="1785926"/>
            <a:ext cx="4786346" cy="473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6189" y="2000240"/>
            <a:ext cx="4577811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0855" y="357166"/>
            <a:ext cx="8708863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3571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 что похожа буква?   </a:t>
            </a:r>
            <a:r>
              <a:rPr lang="ru-RU" sz="2000" b="1" i="1" dirty="0" smtClean="0">
                <a:solidFill>
                  <a:srgbClr val="002060"/>
                </a:solidFill>
              </a:rPr>
              <a:t>А. Шибаев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28" y="928670"/>
            <a:ext cx="3686172" cy="57150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- Взялись за руки      друзья и сказали: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«Ты да я –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        Это мы».      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А между тем, получилась буква «</a:t>
            </a:r>
            <a:r>
              <a:rPr lang="ru-RU" b="1" dirty="0" smtClean="0">
                <a:solidFill>
                  <a:srgbClr val="0070C0"/>
                </a:solidFill>
              </a:rPr>
              <a:t>М__________</a:t>
            </a:r>
            <a:r>
              <a:rPr lang="ru-RU" b="1" dirty="0" smtClean="0">
                <a:solidFill>
                  <a:srgbClr val="C00000"/>
                </a:solidFill>
              </a:rPr>
              <a:t>»! </a:t>
            </a:r>
            <a:r>
              <a:rPr lang="ru-RU" b="1" dirty="0" smtClean="0">
                <a:solidFill>
                  <a:srgbClr val="002060"/>
                </a:solidFill>
              </a:rPr>
              <a:t>/</a:t>
            </a:r>
            <a:r>
              <a:rPr lang="ru-RU" sz="2200" b="1" dirty="0" smtClean="0">
                <a:solidFill>
                  <a:srgbClr val="002060"/>
                </a:solidFill>
              </a:rPr>
              <a:t>ТЯНЕМ ТВЁРДЫЙ СОГЛАСНЫЙ ЗВУК 5 СЕК/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НЕ</a:t>
            </a:r>
            <a:r>
              <a:rPr lang="ru-RU" b="1" dirty="0" smtClean="0">
                <a:solidFill>
                  <a:srgbClr val="C00000"/>
                </a:solidFill>
              </a:rPr>
              <a:t> «МЭ»,  </a:t>
            </a:r>
            <a:r>
              <a:rPr lang="ru-RU" b="1" dirty="0" smtClean="0">
                <a:solidFill>
                  <a:srgbClr val="002060"/>
                </a:solidFill>
              </a:rPr>
              <a:t>НЕ</a:t>
            </a:r>
            <a:r>
              <a:rPr lang="ru-RU" b="1" dirty="0" smtClean="0">
                <a:solidFill>
                  <a:srgbClr val="C00000"/>
                </a:solidFill>
              </a:rPr>
              <a:t>  «ЭМ»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485772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3420</TotalTime>
  <Words>829</Words>
  <Application>Microsoft Office PowerPoint</Application>
  <PresentationFormat>Экран (4:3)</PresentationFormat>
  <Paragraphs>186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СОГЛАСНЫЕ  ЗВУКИ  М - Мь</vt:lpstr>
      <vt:lpstr>Строим горки МЫ, МЫ, МЫ! - Нам сказали МА-МЫ!</vt:lpstr>
      <vt:lpstr>Бык-бычок</vt:lpstr>
      <vt:lpstr>Символ твёрдого согласного звука [М] Обозначаем синей фишкой.</vt:lpstr>
      <vt:lpstr>Символ мягкого согласного звука [М`] Обозначаем зелёной фишкой.</vt:lpstr>
      <vt:lpstr>МАК</vt:lpstr>
      <vt:lpstr>Слайд 7</vt:lpstr>
      <vt:lpstr>Слайд 8</vt:lpstr>
      <vt:lpstr>На что похожа буква?   А. Шибаев </vt:lpstr>
      <vt:lpstr>ТЯНЕМ ГЛАСНЫЙ ЗВУК СТОЛЬКО, СКОЛЬКО МОЖЕШЬ. М__Ы___ - ШКА</vt:lpstr>
      <vt:lpstr>Слайд 11</vt:lpstr>
      <vt:lpstr>Слайд 12</vt:lpstr>
      <vt:lpstr>Слайд 13</vt:lpstr>
      <vt:lpstr> </vt:lpstr>
      <vt:lpstr>АМ                   МУ</vt:lpstr>
      <vt:lpstr>Замени гласный А на У. Повтори слово. Сколько слышишь звуков?  Назови первый звук,   назови второй звук. </vt:lpstr>
      <vt:lpstr>.</vt:lpstr>
      <vt:lpstr>Ум хорошо, а два лучше. </vt:lpstr>
      <vt:lpstr>Игра «Подскажи словечко»:</vt:lpstr>
      <vt:lpstr>МА – МА – МА     МАС-КА</vt:lpstr>
      <vt:lpstr>МА – МА – МА - МАТРОС</vt:lpstr>
      <vt:lpstr>Что делает гном?</vt:lpstr>
      <vt:lpstr>Что делает мяч?</vt:lpstr>
      <vt:lpstr>МЯ- ЧИ</vt:lpstr>
      <vt:lpstr>МЕДВЕДЬ</vt:lpstr>
      <vt:lpstr>Игра «Один – много»</vt:lpstr>
      <vt:lpstr>Продолжи  предложение </vt:lpstr>
      <vt:lpstr>Выучить чистоговорки</vt:lpstr>
      <vt:lpstr>КО-РО-ВА</vt:lpstr>
      <vt:lpstr>Взялись за руки друзья </vt:lpstr>
      <vt:lpstr>Слайд 31</vt:lpstr>
      <vt:lpstr>МЕ – БЕЛЬ - «НАЗОВИ ПЕРВЫЙ ЗВУК В СЛОВЕ»</vt:lpstr>
      <vt:lpstr>Игры «ПОТЕРЯЛСЯ ПЕРВЫЙ ЗВУК»</vt:lpstr>
      <vt:lpstr>Кто какой?</vt:lpstr>
      <vt:lpstr>«Назови игрушки»     с твёрдым согласным звуком «М», мягким – «Мь»</vt:lpstr>
      <vt:lpstr>                «Если  руки мыли» </vt:lpstr>
      <vt:lpstr>МУ – ХО – МОР - - - рррр</vt:lpstr>
      <vt:lpstr>К. И. Чуковский</vt:lpstr>
      <vt:lpstr>Мышка в домике жила: </vt:lpstr>
      <vt:lpstr>Кошка мурлычет – зовёт котят</vt:lpstr>
      <vt:lpstr>Придумай  песенку мышат </vt:lpstr>
      <vt:lpstr>У МЕДВЕДИЦЫ -  МЕДВЕЖОНОК</vt:lpstr>
      <vt:lpstr>МЕД - ВЕДЬ</vt:lpstr>
      <vt:lpstr>МИШУТКА-СИЛАЧ</vt:lpstr>
      <vt:lpstr>Слайд 45</vt:lpstr>
      <vt:lpstr>МА – ШИ – НА </vt:lpstr>
      <vt:lpstr>У  САШИ  МАШИНА.</vt:lpstr>
      <vt:lpstr>КУДА ПОДЪЕХАЛА МАШИНА?</vt:lpstr>
      <vt:lpstr>Мастерок</vt:lpstr>
      <vt:lpstr>В КАКОМ СЛОВЕ ТВЁРДЫЙ СОГЛАСНЫЙ ЗВУК М____? В каком – мягкий?</vt:lpstr>
      <vt:lpstr>Индивидуальная работа                                             по заданию логопеда. </vt:lpstr>
      <vt:lpstr>ПРЕДЛОЖИТЕ  РЕБЁНКУ ПОВТОРИТЬ СЛОГИ  И  СЛОЖИТЬ   ИХ   ИЗ  БУКВ                                             магнитной или разрезной азбуки</vt:lpstr>
      <vt:lpstr>БУКВЫ ПОДРУЖИЛИСЬ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СОГЛАСНЫЕ  ЗВУКИ  М - Мь</dc:title>
  <dc:creator>111</dc:creator>
  <cp:lastModifiedBy>111</cp:lastModifiedBy>
  <cp:revision>67</cp:revision>
  <dcterms:created xsi:type="dcterms:W3CDTF">2019-10-13T01:35:13Z</dcterms:created>
  <dcterms:modified xsi:type="dcterms:W3CDTF">2020-08-09T10:34:20Z</dcterms:modified>
</cp:coreProperties>
</file>